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rawings/drawing1.xml" ContentType="application/vnd.openxmlformats-officedocument.drawingml.chartshapes+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57" r:id="rId4"/>
    <p:sldId id="262" r:id="rId5"/>
    <p:sldId id="258" r:id="rId6"/>
    <p:sldId id="259" r:id="rId7"/>
    <p:sldId id="263" r:id="rId8"/>
    <p:sldId id="260" r:id="rId9"/>
    <p:sldId id="264" r:id="rId10"/>
    <p:sldId id="261"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EF7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u&#353;ek\AppData\Local\Microsoft\Windows\Temporary%20Internet%20Files\Content.IE5\5X2QYPEC\Dotazn&#237;k%20k%20ESU.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Hu&#353;ek\AppData\Local\Microsoft\Windows\Temporary%20Internet%20Files\Content.IE5\5X2QYPEC\Dotazn&#237;k%20k%20ESU.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Hu&#353;ek\AppData\Local\Microsoft\Windows\Temporary%20Internet%20Files\Content.IE5\5X2QYPEC\Dotazn&#237;k%20k%20ESU.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Hu&#353;ek\AppData\Local\Microsoft\Windows\Temporary%20Internet%20Files\Content.IE5\5X2QYPEC\Dotazn&#237;k%20k%20ESU.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Hu&#353;ek\AppData\Local\Microsoft\Windows\Temporary%20Internet%20Files\Content.IE5\5X2QYPEC\Dotazn&#237;k%20k%20ESU.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Hu&#353;ek\AppData\Local\Microsoft\Windows\Temporary%20Internet%20Files\Content.IE5\5X2QYPEC\Dotazn&#237;k%20k%20ESU.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cs-CZ"/>
  <c:style val="34"/>
  <c:chart>
    <c:title>
      <c:tx>
        <c:rich>
          <a:bodyPr/>
          <a:lstStyle/>
          <a:p>
            <a:pPr>
              <a:defRPr sz="4000"/>
            </a:pPr>
            <a:r>
              <a:rPr lang="cs-CZ" sz="4000"/>
              <a:t>Používáte ESO?</a:t>
            </a:r>
          </a:p>
        </c:rich>
      </c:tx>
      <c:layout>
        <c:manualLayout>
          <c:xMode val="edge"/>
          <c:yMode val="edge"/>
          <c:x val="0.32154200608534556"/>
          <c:y val="4.3048960743492272E-2"/>
        </c:manualLayout>
      </c:layout>
      <c:overlay val="1"/>
    </c:title>
    <c:view3D>
      <c:rotX val="30"/>
      <c:perspective val="30"/>
    </c:view3D>
    <c:plotArea>
      <c:layout>
        <c:manualLayout>
          <c:layoutTarget val="inner"/>
          <c:xMode val="edge"/>
          <c:yMode val="edge"/>
          <c:x val="5.8333333333333424E-2"/>
          <c:y val="0.12592592592592589"/>
          <c:w val="0.85972222222222261"/>
          <c:h val="0.8518518518518523"/>
        </c:manualLayout>
      </c:layout>
      <c:pie3DChart>
        <c:varyColors val="1"/>
        <c:ser>
          <c:idx val="0"/>
          <c:order val="0"/>
          <c:explosion val="25"/>
          <c:dPt>
            <c:idx val="0"/>
            <c:explosion val="12"/>
          </c:dPt>
          <c:dPt>
            <c:idx val="1"/>
            <c:explosion val="7"/>
          </c:dPt>
          <c:dLbls>
            <c:txPr>
              <a:bodyPr/>
              <a:lstStyle/>
              <a:p>
                <a:pPr>
                  <a:defRPr sz="3000">
                    <a:solidFill>
                      <a:schemeClr val="bg1"/>
                    </a:solidFill>
                  </a:defRPr>
                </a:pPr>
                <a:endParaRPr lang="cs-CZ"/>
              </a:p>
            </c:txPr>
            <c:dLblPos val="ctr"/>
            <c:showVal val="1"/>
            <c:showCatName val="1"/>
            <c:showLeaderLines val="1"/>
          </c:dLbls>
          <c:cat>
            <c:strRef>
              <c:f>List1!$A$3:$A$4</c:f>
              <c:strCache>
                <c:ptCount val="2"/>
                <c:pt idx="0">
                  <c:v>ano</c:v>
                </c:pt>
                <c:pt idx="1">
                  <c:v>ne</c:v>
                </c:pt>
              </c:strCache>
            </c:strRef>
          </c:cat>
          <c:val>
            <c:numRef>
              <c:f>List1!$B$3:$B$4</c:f>
              <c:numCache>
                <c:formatCode>General</c:formatCode>
                <c:ptCount val="2"/>
                <c:pt idx="0">
                  <c:v>72</c:v>
                </c:pt>
                <c:pt idx="1">
                  <c:v>98</c:v>
                </c:pt>
              </c:numCache>
            </c:numRef>
          </c:val>
        </c:ser>
        <c:dLbls>
          <c:showVal val="1"/>
        </c:dLbls>
      </c:pie3DChart>
    </c:plotArea>
    <c:plotVisOnly val="1"/>
  </c:chart>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cs-CZ"/>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cs-CZ"/>
  <c:style val="34"/>
  <c:chart>
    <c:title>
      <c:tx>
        <c:rich>
          <a:bodyPr anchor="t"/>
          <a:lstStyle/>
          <a:p>
            <a:pPr algn="ctr">
              <a:defRPr/>
            </a:pPr>
            <a:r>
              <a:rPr lang="cs-CZ" sz="4000" dirty="0"/>
              <a:t>Vyhovuje Vám?</a:t>
            </a:r>
          </a:p>
        </c:rich>
      </c:tx>
      <c:layout>
        <c:manualLayout>
          <c:xMode val="edge"/>
          <c:yMode val="edge"/>
          <c:x val="0.32312930731710854"/>
          <c:y val="5.3677610700260357E-2"/>
        </c:manualLayout>
      </c:layout>
      <c:overlay val="1"/>
    </c:title>
    <c:view3D>
      <c:rotX val="30"/>
      <c:perspective val="30"/>
    </c:view3D>
    <c:plotArea>
      <c:layout>
        <c:manualLayout>
          <c:layoutTarget val="inner"/>
          <c:xMode val="edge"/>
          <c:yMode val="edge"/>
          <c:x val="8.9606979152854122E-2"/>
          <c:y val="0.18403752240089274"/>
          <c:w val="0.80514037866760324"/>
          <c:h val="0.79870895987402368"/>
        </c:manualLayout>
      </c:layout>
      <c:pie3DChart>
        <c:varyColors val="1"/>
        <c:ser>
          <c:idx val="0"/>
          <c:order val="0"/>
          <c:explosion val="25"/>
          <c:dLbls>
            <c:dLbl>
              <c:idx val="0"/>
              <c:layout/>
              <c:tx>
                <c:rich>
                  <a:bodyPr/>
                  <a:lstStyle/>
                  <a:p>
                    <a:r>
                      <a:rPr lang="cs-CZ" dirty="0" smtClean="0"/>
                      <a:t>a</a:t>
                    </a:r>
                    <a:r>
                      <a:rPr lang="en-US" dirty="0" smtClean="0"/>
                      <a:t>no</a:t>
                    </a:r>
                    <a:r>
                      <a:rPr lang="en-US" dirty="0"/>
                      <a:t>; </a:t>
                    </a:r>
                    <a:r>
                      <a:rPr lang="en-US" dirty="0" smtClean="0"/>
                      <a:t>6</a:t>
                    </a:r>
                    <a:r>
                      <a:rPr lang="cs-CZ" dirty="0" smtClean="0"/>
                      <a:t>3</a:t>
                    </a:r>
                    <a:endParaRPr lang="en-US" dirty="0"/>
                  </a:p>
                </c:rich>
              </c:tx>
              <c:dLblPos val="ctr"/>
              <c:showVal val="1"/>
              <c:showCatName val="1"/>
            </c:dLbl>
            <c:dLbl>
              <c:idx val="1"/>
              <c:layout/>
              <c:tx>
                <c:rich>
                  <a:bodyPr/>
                  <a:lstStyle/>
                  <a:p>
                    <a:r>
                      <a:rPr lang="en-US" dirty="0"/>
                      <a:t>ne; </a:t>
                    </a:r>
                    <a:r>
                      <a:rPr lang="cs-CZ" dirty="0" smtClean="0"/>
                      <a:t>6</a:t>
                    </a:r>
                    <a:endParaRPr lang="en-US" dirty="0"/>
                  </a:p>
                </c:rich>
              </c:tx>
              <c:dLblPos val="ctr"/>
              <c:showVal val="1"/>
              <c:showCatName val="1"/>
            </c:dLbl>
            <c:txPr>
              <a:bodyPr/>
              <a:lstStyle/>
              <a:p>
                <a:pPr>
                  <a:defRPr sz="3000">
                    <a:solidFill>
                      <a:schemeClr val="bg1"/>
                    </a:solidFill>
                  </a:defRPr>
                </a:pPr>
                <a:endParaRPr lang="cs-CZ"/>
              </a:p>
            </c:txPr>
            <c:showVal val="1"/>
            <c:showCatName val="1"/>
            <c:showLeaderLines val="1"/>
          </c:dLbls>
          <c:cat>
            <c:strRef>
              <c:f>List1!$A$7:$A$8</c:f>
              <c:strCache>
                <c:ptCount val="2"/>
                <c:pt idx="0">
                  <c:v>ano</c:v>
                </c:pt>
                <c:pt idx="1">
                  <c:v>ne</c:v>
                </c:pt>
              </c:strCache>
            </c:strRef>
          </c:cat>
          <c:val>
            <c:numRef>
              <c:f>List1!$B$7:$B$8</c:f>
              <c:numCache>
                <c:formatCode>General</c:formatCode>
                <c:ptCount val="2"/>
                <c:pt idx="0">
                  <c:v>61</c:v>
                </c:pt>
                <c:pt idx="1">
                  <c:v>11</c:v>
                </c:pt>
              </c:numCache>
            </c:numRef>
          </c:val>
        </c:ser>
      </c:pie3DChart>
    </c:plotArea>
    <c:plotVisOnly val="1"/>
  </c:chart>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cs-CZ"/>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cs-CZ"/>
  <c:style val="34"/>
  <c:chart>
    <c:title>
      <c:tx>
        <c:rich>
          <a:bodyPr/>
          <a:lstStyle/>
          <a:p>
            <a:pPr>
              <a:defRPr sz="4000"/>
            </a:pPr>
            <a:r>
              <a:rPr lang="cs-CZ" sz="4000" dirty="0" smtClean="0"/>
              <a:t>Je ESO pro Vaši spolkovou práci přínosem? </a:t>
            </a:r>
            <a:endParaRPr lang="cs-CZ" sz="4000" dirty="0"/>
          </a:p>
        </c:rich>
      </c:tx>
      <c:layout/>
    </c:title>
    <c:view3D>
      <c:rotX val="30"/>
      <c:perspective val="30"/>
    </c:view3D>
    <c:plotArea>
      <c:layout>
        <c:manualLayout>
          <c:layoutTarget val="inner"/>
          <c:xMode val="edge"/>
          <c:yMode val="edge"/>
          <c:x val="8.1140600457221101E-2"/>
          <c:y val="0.19630633226344821"/>
          <c:w val="0.84345438582704835"/>
          <c:h val="0.77983200279334064"/>
        </c:manualLayout>
      </c:layout>
      <c:pie3DChart>
        <c:varyColors val="1"/>
        <c:ser>
          <c:idx val="0"/>
          <c:order val="0"/>
          <c:explosion val="25"/>
          <c:dLbls>
            <c:txPr>
              <a:bodyPr/>
              <a:lstStyle/>
              <a:p>
                <a:pPr>
                  <a:defRPr sz="3000">
                    <a:solidFill>
                      <a:schemeClr val="bg1"/>
                    </a:solidFill>
                  </a:defRPr>
                </a:pPr>
                <a:endParaRPr lang="cs-CZ"/>
              </a:p>
            </c:txPr>
            <c:dLblPos val="ctr"/>
            <c:showVal val="1"/>
            <c:showCatName val="1"/>
            <c:showLeaderLines val="1"/>
          </c:dLbls>
          <c:cat>
            <c:strRef>
              <c:f>List1!$A$10:$A$11</c:f>
              <c:strCache>
                <c:ptCount val="2"/>
                <c:pt idx="0">
                  <c:v>ano</c:v>
                </c:pt>
                <c:pt idx="1">
                  <c:v>ne</c:v>
                </c:pt>
              </c:strCache>
            </c:strRef>
          </c:cat>
          <c:val>
            <c:numRef>
              <c:f>List1!$B$10:$B$11</c:f>
              <c:numCache>
                <c:formatCode>General</c:formatCode>
                <c:ptCount val="2"/>
                <c:pt idx="0">
                  <c:v>69</c:v>
                </c:pt>
                <c:pt idx="1">
                  <c:v>16</c:v>
                </c:pt>
              </c:numCache>
            </c:numRef>
          </c:val>
        </c:ser>
        <c:dLbls>
          <c:showCatName val="1"/>
          <c:showPercent val="1"/>
        </c:dLbls>
      </c:pie3DChart>
    </c:plotArea>
    <c:plotVisOnly val="1"/>
  </c:chart>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cs-CZ"/>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cs-CZ"/>
  <c:style val="34"/>
  <c:chart>
    <c:title>
      <c:tx>
        <c:rich>
          <a:bodyPr/>
          <a:lstStyle/>
          <a:p>
            <a:pPr>
              <a:defRPr sz="4000"/>
            </a:pPr>
            <a:r>
              <a:rPr lang="cs-CZ" sz="4000" dirty="0" smtClean="0"/>
              <a:t>Používáte jiný účetní program?</a:t>
            </a:r>
            <a:endParaRPr lang="cs-CZ" sz="4000" dirty="0"/>
          </a:p>
        </c:rich>
      </c:tx>
      <c:layout/>
    </c:title>
    <c:view3D>
      <c:rotX val="30"/>
      <c:perspective val="30"/>
    </c:view3D>
    <c:plotArea>
      <c:layout>
        <c:manualLayout>
          <c:layoutTarget val="inner"/>
          <c:xMode val="edge"/>
          <c:yMode val="edge"/>
          <c:x val="7.3878664019410081E-2"/>
          <c:y val="0.19485184013370488"/>
          <c:w val="0.84370867394662263"/>
          <c:h val="0.78086658849499768"/>
        </c:manualLayout>
      </c:layout>
      <c:pie3DChart>
        <c:varyColors val="1"/>
        <c:ser>
          <c:idx val="0"/>
          <c:order val="0"/>
          <c:explosion val="25"/>
          <c:dLbls>
            <c:txPr>
              <a:bodyPr/>
              <a:lstStyle/>
              <a:p>
                <a:pPr>
                  <a:defRPr sz="3000">
                    <a:solidFill>
                      <a:schemeClr val="bg1"/>
                    </a:solidFill>
                  </a:defRPr>
                </a:pPr>
                <a:endParaRPr lang="cs-CZ"/>
              </a:p>
            </c:txPr>
            <c:dLblPos val="ctr"/>
            <c:showVal val="1"/>
            <c:showCatName val="1"/>
            <c:showLeaderLines val="1"/>
          </c:dLbls>
          <c:cat>
            <c:strRef>
              <c:f>List1!$A$13:$A$14</c:f>
              <c:strCache>
                <c:ptCount val="2"/>
                <c:pt idx="0">
                  <c:v>ano</c:v>
                </c:pt>
                <c:pt idx="1">
                  <c:v>ne</c:v>
                </c:pt>
              </c:strCache>
            </c:strRef>
          </c:cat>
          <c:val>
            <c:numRef>
              <c:f>List1!$B$13:$B$14</c:f>
              <c:numCache>
                <c:formatCode>General</c:formatCode>
                <c:ptCount val="2"/>
                <c:pt idx="0">
                  <c:v>37</c:v>
                </c:pt>
                <c:pt idx="1">
                  <c:v>108</c:v>
                </c:pt>
              </c:numCache>
            </c:numRef>
          </c:val>
        </c:ser>
        <c:dLbls>
          <c:showCatName val="1"/>
          <c:showPercent val="1"/>
        </c:dLbls>
      </c:pie3DChart>
    </c:plotArea>
    <c:plotVisOnly val="1"/>
  </c:chart>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cs-CZ"/>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cs-CZ"/>
  <c:style val="34"/>
  <c:chart>
    <c:autoTitleDeleted val="1"/>
    <c:view3D>
      <c:rotX val="30"/>
      <c:perspective val="30"/>
    </c:view3D>
    <c:plotArea>
      <c:layout>
        <c:manualLayout>
          <c:layoutTarget val="inner"/>
          <c:xMode val="edge"/>
          <c:yMode val="edge"/>
          <c:x val="7.9567996029115143E-2"/>
          <c:y val="0.19485184013370488"/>
          <c:w val="0.84370867394662263"/>
          <c:h val="0.78086658849499768"/>
        </c:manualLayout>
      </c:layout>
      <c:pie3DChart>
        <c:varyColors val="1"/>
        <c:ser>
          <c:idx val="0"/>
          <c:order val="0"/>
          <c:explosion val="25"/>
          <c:dLbls>
            <c:txPr>
              <a:bodyPr/>
              <a:lstStyle/>
              <a:p>
                <a:pPr>
                  <a:defRPr sz="3000">
                    <a:solidFill>
                      <a:schemeClr val="bg1"/>
                    </a:solidFill>
                  </a:defRPr>
                </a:pPr>
                <a:endParaRPr lang="cs-CZ"/>
              </a:p>
            </c:txPr>
            <c:dLblPos val="ctr"/>
            <c:showVal val="1"/>
            <c:showCatName val="1"/>
            <c:showLeaderLines val="1"/>
          </c:dLbls>
          <c:cat>
            <c:strRef>
              <c:f>List1!$A$16:$A$17</c:f>
              <c:strCache>
                <c:ptCount val="2"/>
                <c:pt idx="0">
                  <c:v>ano</c:v>
                </c:pt>
                <c:pt idx="1">
                  <c:v>ne</c:v>
                </c:pt>
              </c:strCache>
            </c:strRef>
          </c:cat>
          <c:val>
            <c:numRef>
              <c:f>List1!$B$16:$B$17</c:f>
              <c:numCache>
                <c:formatCode>General</c:formatCode>
                <c:ptCount val="2"/>
                <c:pt idx="0">
                  <c:v>132</c:v>
                </c:pt>
                <c:pt idx="1">
                  <c:v>23</c:v>
                </c:pt>
              </c:numCache>
            </c:numRef>
          </c:val>
        </c:ser>
        <c:dLbls>
          <c:showCatName val="1"/>
          <c:showPercent val="1"/>
        </c:dLbls>
      </c:pie3DChart>
    </c:plotArea>
    <c:plotVisOnly val="1"/>
  </c:chart>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cs-CZ"/>
    </a:p>
  </c:txPr>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cs-CZ"/>
  <c:style val="34"/>
  <c:chart>
    <c:autoTitleDeleted val="1"/>
    <c:view3D>
      <c:rotX val="30"/>
      <c:perspective val="30"/>
    </c:view3D>
    <c:plotArea>
      <c:layout>
        <c:manualLayout>
          <c:layoutTarget val="inner"/>
          <c:xMode val="edge"/>
          <c:yMode val="edge"/>
          <c:x val="7.9567996029115143E-2"/>
          <c:y val="0.21593947290880736"/>
          <c:w val="0.84370867394662263"/>
          <c:h val="0.78086658849499768"/>
        </c:manualLayout>
      </c:layout>
      <c:pie3DChart>
        <c:varyColors val="1"/>
        <c:ser>
          <c:idx val="0"/>
          <c:order val="0"/>
          <c:explosion val="25"/>
          <c:dLbls>
            <c:txPr>
              <a:bodyPr/>
              <a:lstStyle/>
              <a:p>
                <a:pPr>
                  <a:defRPr sz="3000">
                    <a:solidFill>
                      <a:schemeClr val="bg1"/>
                    </a:solidFill>
                  </a:defRPr>
                </a:pPr>
                <a:endParaRPr lang="cs-CZ"/>
              </a:p>
            </c:txPr>
            <c:dLblPos val="ctr"/>
            <c:showVal val="1"/>
            <c:showCatName val="1"/>
            <c:showLeaderLines val="1"/>
          </c:dLbls>
          <c:cat>
            <c:strRef>
              <c:f>List1!$A$19:$A$20</c:f>
              <c:strCache>
                <c:ptCount val="2"/>
                <c:pt idx="0">
                  <c:v>ano</c:v>
                </c:pt>
                <c:pt idx="1">
                  <c:v>ne</c:v>
                </c:pt>
              </c:strCache>
            </c:strRef>
          </c:cat>
          <c:val>
            <c:numRef>
              <c:f>List1!$B$19:$B$20</c:f>
              <c:numCache>
                <c:formatCode>General</c:formatCode>
                <c:ptCount val="2"/>
                <c:pt idx="0">
                  <c:v>97</c:v>
                </c:pt>
                <c:pt idx="1">
                  <c:v>29</c:v>
                </c:pt>
              </c:numCache>
            </c:numRef>
          </c:val>
        </c:ser>
        <c:dLbls>
          <c:showCatName val="1"/>
          <c:showPercent val="1"/>
        </c:dLbls>
      </c:pie3DChart>
    </c:plotArea>
    <c:plotVisOnly val="1"/>
  </c:chart>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cs-CZ"/>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0.00806</cdr:x>
      <cdr:y>0.02174</cdr:y>
    </cdr:from>
    <cdr:to>
      <cdr:x>0.99194</cdr:x>
      <cdr:y>0.22826</cdr:y>
    </cdr:to>
    <cdr:sp macro="" textlink="">
      <cdr:nvSpPr>
        <cdr:cNvPr id="3" name="TextovéPole 2"/>
        <cdr:cNvSpPr txBox="1"/>
      </cdr:nvSpPr>
      <cdr:spPr>
        <a:xfrm xmlns:a="http://schemas.openxmlformats.org/drawingml/2006/main">
          <a:off x="72008" y="144016"/>
          <a:ext cx="8784976" cy="136815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rtl="0"/>
          <a:r>
            <a:rPr lang="cs-CZ" sz="4000" b="1" dirty="0" smtClean="0"/>
            <a:t>Přihlásili jste své členy na rok 2013 elektronicky pres webové rozhraní?</a:t>
          </a:r>
        </a:p>
        <a:p xmlns:a="http://schemas.openxmlformats.org/drawingml/2006/main">
          <a:endParaRPr lang="cs-CZ" sz="11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0.00806</cdr:x>
      <cdr:y>0.01087</cdr:y>
    </cdr:from>
    <cdr:to>
      <cdr:x>0.99194</cdr:x>
      <cdr:y>0.25</cdr:y>
    </cdr:to>
    <cdr:sp macro="" textlink="">
      <cdr:nvSpPr>
        <cdr:cNvPr id="2" name="TextovéPole 1"/>
        <cdr:cNvSpPr txBox="1"/>
      </cdr:nvSpPr>
      <cdr:spPr>
        <a:xfrm xmlns:a="http://schemas.openxmlformats.org/drawingml/2006/main">
          <a:off x="72008" y="72008"/>
          <a:ext cx="8784976" cy="15841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cs-CZ" sz="1100" dirty="0"/>
        </a:p>
      </cdr:txBody>
    </cdr:sp>
  </cdr:relSizeAnchor>
  <cdr:relSizeAnchor xmlns:cdr="http://schemas.openxmlformats.org/drawingml/2006/chartDrawing">
    <cdr:from>
      <cdr:x>0.00806</cdr:x>
      <cdr:y>0.01087</cdr:y>
    </cdr:from>
    <cdr:to>
      <cdr:x>0.99194</cdr:x>
      <cdr:y>0.26087</cdr:y>
    </cdr:to>
    <cdr:sp macro="" textlink="">
      <cdr:nvSpPr>
        <cdr:cNvPr id="3" name="TextovéPole 2"/>
        <cdr:cNvSpPr txBox="1"/>
      </cdr:nvSpPr>
      <cdr:spPr>
        <a:xfrm xmlns:a="http://schemas.openxmlformats.org/drawingml/2006/main">
          <a:off x="72008" y="72008"/>
          <a:ext cx="8784976" cy="165618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cs-CZ" sz="3000" dirty="0"/>
            <a:t>Uvítali byste ESO "v novém", jehož prostřednictvím by se dala obhospodařit téměř veškerá agenda oddílu a případně zasílat informace a dotace přímo na ústředí?</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4A5ED8CE-B066-4281-B224-0496BB340ADC}" type="datetimeFigureOut">
              <a:rPr lang="cs-CZ" smtClean="0"/>
              <a:pPr/>
              <a:t>11.10.2013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BE3472E-9054-4577-894B-BC3B89544D0E}"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FEF7A">
            <a:alpha val="26000"/>
          </a:srgbClr>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ED8CE-B066-4281-B224-0496BB340ADC}" type="datetimeFigureOut">
              <a:rPr lang="cs-CZ" smtClean="0"/>
              <a:pPr/>
              <a:t>11.10.2013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E3472E-9054-4577-894B-BC3B89544D0E}"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404664"/>
            <a:ext cx="7772400" cy="1470025"/>
          </a:xfrm>
        </p:spPr>
        <p:txBody>
          <a:bodyPr/>
          <a:lstStyle/>
          <a:p>
            <a:r>
              <a:rPr lang="cs-CZ" sz="5000" dirty="0" smtClean="0"/>
              <a:t>Dotazník</a:t>
            </a:r>
            <a:r>
              <a:rPr lang="cs-CZ" dirty="0" smtClean="0"/>
              <a:t> k ESU</a:t>
            </a:r>
            <a:endParaRPr lang="cs-CZ" dirty="0"/>
          </a:p>
        </p:txBody>
      </p:sp>
      <p:sp>
        <p:nvSpPr>
          <p:cNvPr id="3" name="Podnadpis 2"/>
          <p:cNvSpPr>
            <a:spLocks noGrp="1"/>
          </p:cNvSpPr>
          <p:nvPr>
            <p:ph type="subTitle" idx="1"/>
          </p:nvPr>
        </p:nvSpPr>
        <p:spPr>
          <a:xfrm>
            <a:off x="1331640" y="2780928"/>
            <a:ext cx="6400800" cy="792088"/>
          </a:xfrm>
        </p:spPr>
        <p:txBody>
          <a:bodyPr/>
          <a:lstStyle/>
          <a:p>
            <a:pPr algn="l">
              <a:buFont typeface="Arial" pitchFamily="34" charset="0"/>
              <a:buChar char="•"/>
            </a:pPr>
            <a:r>
              <a:rPr lang="cs-CZ" spc="300" dirty="0" smtClean="0">
                <a:solidFill>
                  <a:schemeClr val="tx1"/>
                </a:solidFill>
              </a:rPr>
              <a:t>Celkem respondentů: 170</a:t>
            </a:r>
          </a:p>
        </p:txBody>
      </p:sp>
      <p:sp>
        <p:nvSpPr>
          <p:cNvPr id="4" name="Podnadpis 2"/>
          <p:cNvSpPr txBox="1">
            <a:spLocks/>
          </p:cNvSpPr>
          <p:nvPr/>
        </p:nvSpPr>
        <p:spPr>
          <a:xfrm>
            <a:off x="467544" y="5949280"/>
            <a:ext cx="8417024" cy="672480"/>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3200" b="0" i="0" u="none" strike="noStrike" kern="1200" cap="none" spc="300" normalizeH="0" baseline="0" noProof="0" dirty="0" smtClean="0">
                <a:ln>
                  <a:noFill/>
                </a:ln>
                <a:solidFill>
                  <a:schemeClr val="bg1">
                    <a:lumMod val="50000"/>
                  </a:schemeClr>
                </a:solidFill>
                <a:effectLst/>
                <a:uLnTx/>
                <a:uFillTx/>
                <a:latin typeface="+mn-lt"/>
                <a:ea typeface="+mn-ea"/>
                <a:cs typeface="+mn-cs"/>
              </a:rPr>
              <a:t>Zpracovali: Eliška </a:t>
            </a:r>
            <a:r>
              <a:rPr kumimoji="0" lang="cs-CZ" sz="3200" b="0" i="0" u="none" strike="noStrike" kern="1200" cap="none" spc="300" normalizeH="0" baseline="0" noProof="0" dirty="0" err="1" smtClean="0">
                <a:ln>
                  <a:noFill/>
                </a:ln>
                <a:solidFill>
                  <a:schemeClr val="bg1">
                    <a:lumMod val="50000"/>
                  </a:schemeClr>
                </a:solidFill>
                <a:effectLst/>
                <a:uLnTx/>
                <a:uFillTx/>
                <a:latin typeface="+mn-lt"/>
                <a:ea typeface="+mn-ea"/>
                <a:cs typeface="+mn-cs"/>
              </a:rPr>
              <a:t>Eclerová</a:t>
            </a:r>
            <a:r>
              <a:rPr lang="cs-CZ" sz="3200" spc="300" dirty="0" smtClean="0">
                <a:solidFill>
                  <a:schemeClr val="bg1">
                    <a:lumMod val="50000"/>
                  </a:schemeClr>
                </a:solidFill>
              </a:rPr>
              <a:t>, Lukáš Hušek</a:t>
            </a:r>
            <a:endParaRPr kumimoji="0" lang="cs-CZ" sz="3200" b="0" i="0" u="none" strike="noStrike" kern="1200" cap="none" spc="300" normalizeH="0" baseline="0" noProof="0" dirty="0" smtClean="0">
              <a:ln>
                <a:noFill/>
              </a:ln>
              <a:solidFill>
                <a:schemeClr val="bg1">
                  <a:lumMod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 3"/>
          <p:cNvGraphicFramePr/>
          <p:nvPr/>
        </p:nvGraphicFramePr>
        <p:xfrm>
          <a:off x="107504" y="116632"/>
          <a:ext cx="8928992" cy="66247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a:bodyPr>
          <a:lstStyle/>
          <a:p>
            <a:r>
              <a:rPr lang="cs-CZ" sz="4000" dirty="0" smtClean="0"/>
              <a:t>Máte jinou poznámku k ESU?</a:t>
            </a:r>
            <a:endParaRPr lang="cs-CZ" sz="4000" dirty="0"/>
          </a:p>
        </p:txBody>
      </p:sp>
      <p:sp>
        <p:nvSpPr>
          <p:cNvPr id="3" name="Zástupný symbol pro obsah 2"/>
          <p:cNvSpPr>
            <a:spLocks noGrp="1"/>
          </p:cNvSpPr>
          <p:nvPr>
            <p:ph idx="1"/>
          </p:nvPr>
        </p:nvSpPr>
        <p:spPr>
          <a:xfrm>
            <a:off x="457200" y="1340768"/>
            <a:ext cx="8229600" cy="5400600"/>
          </a:xfrm>
        </p:spPr>
        <p:txBody>
          <a:bodyPr>
            <a:normAutofit fontScale="55000" lnSpcReduction="20000"/>
          </a:bodyPr>
          <a:lstStyle/>
          <a:p>
            <a:r>
              <a:rPr lang="cs-CZ" dirty="0" smtClean="0"/>
              <a:t>Veškerou evidenci činnosti, docházku i ekonomiku děláme v ESU. S funkčností jsem maximálně spokojený.</a:t>
            </a:r>
          </a:p>
          <a:p>
            <a:r>
              <a:rPr lang="cs-CZ" dirty="0" smtClean="0"/>
              <a:t>Základní verzi jsem v úvodu zaplatil, ale nikdy nepoužil.</a:t>
            </a:r>
          </a:p>
          <a:p>
            <a:r>
              <a:rPr lang="cs-CZ" dirty="0" smtClean="0"/>
              <a:t>ESO jsem si pořídil už před lety, ale nešlo mi spustit. Přesto bych ho uvítal.</a:t>
            </a:r>
          </a:p>
          <a:p>
            <a:r>
              <a:rPr lang="cs-CZ" dirty="0" smtClean="0"/>
              <a:t>Chceme od roku 2014, zavést kompletní účetní agendu se vším všudy. Bohužel administrativa narostla do té míry, že to bude zřejmě nezbytně nutné!! Zřejmě využijeme právě ESA. ideální by bylo, abychom </a:t>
            </a:r>
            <a:r>
              <a:rPr lang="cs-CZ" dirty="0" err="1" smtClean="0"/>
              <a:t>účto</a:t>
            </a:r>
            <a:r>
              <a:rPr lang="cs-CZ" dirty="0" smtClean="0"/>
              <a:t> založili v agendě, ve které můžeme dělat naprosto všechny účetní operace. Nevím, co po nás do budoucna vlastně budou chtít. Už chtějí rozvahy, bilance, výkazy zisku a ztrát....apod. Kdysi jsem jezdil s </a:t>
            </a:r>
            <a:r>
              <a:rPr lang="cs-CZ" dirty="0" err="1" smtClean="0"/>
              <a:t>děckama</a:t>
            </a:r>
            <a:r>
              <a:rPr lang="cs-CZ" dirty="0" smtClean="0"/>
              <a:t>, "</a:t>
            </a:r>
            <a:r>
              <a:rPr lang="cs-CZ" dirty="0" err="1" smtClean="0"/>
              <a:t>čundroval</a:t>
            </a:r>
            <a:r>
              <a:rPr lang="cs-CZ" dirty="0" smtClean="0"/>
              <a:t>" a byl v pohodě...Dnes pořád něco řeším, podobně jako vy všichni!!</a:t>
            </a:r>
          </a:p>
          <a:p>
            <a:r>
              <a:rPr lang="cs-CZ" dirty="0" smtClean="0"/>
              <a:t>ESO mi vyhovuje tak jak je. Zpracovávám v něm téměř celou agendu oddílu, za vylepšení by stály dokumenty. Kupř. hlavičkový papír je dobrý, ale vzor je zastaralý (třeba logo KČT s překlepem). Super by byla možnost rovnou v ESO do hlav. papíru zapisovat a tisknout rovnou celý dokument.</a:t>
            </a:r>
          </a:p>
          <a:p>
            <a:r>
              <a:rPr lang="cs-CZ" dirty="0" smtClean="0"/>
              <a:t>pro člověka, který je zvyklý na "normální" účetnictví je ESO tragédie. Ostatní funkce byly celkem v </a:t>
            </a:r>
            <a:r>
              <a:rPr lang="cs-CZ" dirty="0" err="1" smtClean="0"/>
              <a:t>poho</a:t>
            </a:r>
            <a:r>
              <a:rPr lang="cs-CZ" dirty="0" smtClean="0"/>
              <a:t>, ale nebyl důvod jej používat. Jena aplikace na účetnictví, webově evidovat a ještě ESO? </a:t>
            </a:r>
          </a:p>
          <a:p>
            <a:r>
              <a:rPr lang="cs-CZ" dirty="0" smtClean="0"/>
              <a:t>Nezkoušel jsem to, nějak nás to minulo... </a:t>
            </a:r>
          </a:p>
          <a:p>
            <a:r>
              <a:rPr lang="cs-CZ" dirty="0" smtClean="0"/>
              <a:t>už jsem dotazník posílala </a:t>
            </a:r>
          </a:p>
          <a:p>
            <a:r>
              <a:rPr lang="cs-CZ" dirty="0" smtClean="0"/>
              <a:t>Zatím jsem se naučila jen nejnutnější věci z účetnictví, ale předpokládám, že zvládnu víc funkcí.  </a:t>
            </a:r>
            <a:endParaRPr lang="cs-CZ" dirty="0"/>
          </a:p>
        </p:txBody>
      </p:sp>
      <p:sp>
        <p:nvSpPr>
          <p:cNvPr id="4" name="Nadpis 1"/>
          <p:cNvSpPr txBox="1">
            <a:spLocks/>
          </p:cNvSpPr>
          <p:nvPr/>
        </p:nvSpPr>
        <p:spPr>
          <a:xfrm>
            <a:off x="611560" y="836712"/>
            <a:ext cx="8229600" cy="288032"/>
          </a:xfrm>
          <a:prstGeom prst="rect">
            <a:avLst/>
          </a:prstGeom>
        </p:spPr>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cs-CZ" sz="4000" i="1" dirty="0" smtClean="0">
                <a:latin typeface="+mj-lt"/>
                <a:ea typeface="+mj-ea"/>
                <a:cs typeface="+mj-cs"/>
              </a:rPr>
              <a:t>(Citace dotazovaných, úprava pouze vážně hrubých chyb.)</a:t>
            </a:r>
            <a:endParaRPr kumimoji="0" lang="cs-CZ" sz="4000" b="0" i="1"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6264696"/>
          </a:xfrm>
        </p:spPr>
        <p:txBody>
          <a:bodyPr>
            <a:noAutofit/>
          </a:bodyPr>
          <a:lstStyle/>
          <a:p>
            <a:r>
              <a:rPr lang="cs-CZ" sz="1800" dirty="0" err="1" smtClean="0"/>
              <a:t>Kompaktibilita</a:t>
            </a:r>
            <a:r>
              <a:rPr lang="cs-CZ" sz="1800" dirty="0" smtClean="0"/>
              <a:t> s operačním systémem  </a:t>
            </a:r>
            <a:r>
              <a:rPr lang="cs-CZ" sz="1800" dirty="0" err="1" smtClean="0"/>
              <a:t>windows</a:t>
            </a:r>
            <a:r>
              <a:rPr lang="cs-CZ" sz="1800" dirty="0" smtClean="0"/>
              <a:t> 7 a víš.</a:t>
            </a:r>
          </a:p>
          <a:p>
            <a:r>
              <a:rPr lang="cs-CZ" sz="1800" dirty="0" smtClean="0"/>
              <a:t>Exporty a tisky dělají problémy s novými verzemi programů - např. sada office, příliš nefunkční sladění s bankovními výpisy.</a:t>
            </a:r>
          </a:p>
          <a:p>
            <a:r>
              <a:rPr lang="cs-CZ" sz="1800" dirty="0" smtClean="0"/>
              <a:t>Nemám, protože jsem se ještě nedostal k tomu si program </a:t>
            </a:r>
            <a:r>
              <a:rPr lang="cs-CZ" sz="1800" dirty="0" err="1" smtClean="0"/>
              <a:t>ošahat</a:t>
            </a:r>
            <a:r>
              <a:rPr lang="cs-CZ" sz="1800" dirty="0" smtClean="0"/>
              <a:t>.</a:t>
            </a:r>
          </a:p>
          <a:p>
            <a:r>
              <a:rPr lang="cs-CZ" sz="1800" dirty="0" smtClean="0"/>
              <a:t>ESO mi vyhovuje tak jak je. Zpracovávám v něm téměř celou agendu oddílu, za vylepšení by stály dokumenty. Kupř. hlavičkový papír je dobrý, ale vzor je zastaralý (třeba logo KČT s překlepem). Super by byla možnost rovnou v ESO do hlav. papíru zapisovat a tisknout rovnou celý dokument.</a:t>
            </a:r>
          </a:p>
          <a:p>
            <a:r>
              <a:rPr lang="cs-CZ" sz="1800" dirty="0" smtClean="0"/>
              <a:t>URČITĚ BYCHOM PŘIVÍTALI AKTUALIZACI ESA, VELMI BYCHOM UVÍTALI JEDNODUŠŠÍ TVORBU VLASTNÍCH FORMULÁŘŮ (NAPŘ. NĚCO VE STYLU GOOGLE+, KTERÝ JE VELMI UŽIVATELSKY PŘÍVĚTIVÝ.</a:t>
            </a:r>
          </a:p>
          <a:p>
            <a:r>
              <a:rPr lang="cs-CZ" sz="1800" dirty="0" smtClean="0"/>
              <a:t>Nejdříve jsme vše vedli  a ESO nám nechybělo, což je zřejmě minulostí! Chceme se tedy zapojit nebo zcela jinak začít dělat oddílové </a:t>
            </a:r>
            <a:r>
              <a:rPr lang="cs-CZ" sz="1800" dirty="0" err="1" smtClean="0"/>
              <a:t>účto</a:t>
            </a:r>
            <a:r>
              <a:rPr lang="cs-CZ" sz="1800" dirty="0" smtClean="0"/>
              <a:t>. Bohužel školení ve </a:t>
            </a:r>
            <a:r>
              <a:rPr lang="cs-CZ" sz="1800" dirty="0" err="1" smtClean="0"/>
              <a:t>Svitávách</a:t>
            </a:r>
            <a:r>
              <a:rPr lang="cs-CZ" sz="1800" dirty="0" smtClean="0"/>
              <a:t> jsem se z jiných důvodů (rodinných) nemohl zúčastnit. Počkáme na další nebo si zajistíme jinak.Ano, chci vše nastavit tak, abych dospěl k úspoře času a měl vše pohromadě, tak jako tomu je u programů </a:t>
            </a:r>
            <a:r>
              <a:rPr lang="cs-CZ" sz="1800" dirty="0" err="1" smtClean="0"/>
              <a:t>Gordic</a:t>
            </a:r>
            <a:r>
              <a:rPr lang="cs-CZ" sz="1800" dirty="0" smtClean="0"/>
              <a:t>, SAS atd. Již ladíme naše </a:t>
            </a:r>
            <a:r>
              <a:rPr lang="cs-CZ" sz="1800" dirty="0" err="1" smtClean="0"/>
              <a:t>webovky</a:t>
            </a:r>
            <a:r>
              <a:rPr lang="cs-CZ" sz="1800" dirty="0" smtClean="0"/>
              <a:t> tak, aby se kluci a holky přihlásili na akci a zároveň bychom z toho uměli vygenerovat přímo seznam, který je totožný s </a:t>
            </a:r>
            <a:r>
              <a:rPr lang="cs-CZ" sz="1800" dirty="0" err="1" smtClean="0"/>
              <a:t>Elektonickou</a:t>
            </a:r>
            <a:r>
              <a:rPr lang="cs-CZ" sz="1800" dirty="0" smtClean="0"/>
              <a:t> evidencí na asociačním webu.Totéž chceme udělat s účetnictvím, majetkovou evidencí apod. Nutí nás k tomu všechny ty výmysly úředníků, kteří po nás začali chtít ke každé dotační pobídce Výkaz zisku a ztrát, Rozvahu organizace atd. </a:t>
            </a:r>
            <a:endParaRPr lang="cs-CZ"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88640"/>
            <a:ext cx="8229600" cy="6480720"/>
          </a:xfrm>
        </p:spPr>
        <p:txBody>
          <a:bodyPr>
            <a:normAutofit fontScale="55000" lnSpcReduction="20000"/>
          </a:bodyPr>
          <a:lstStyle/>
          <a:p>
            <a:r>
              <a:rPr lang="cs-CZ" dirty="0" smtClean="0"/>
              <a:t>Veškerou evidenci činnosti, docházku i ekonomiku děláme v ESU. S funkčností jsem maximálně spokojený.</a:t>
            </a:r>
          </a:p>
          <a:p>
            <a:r>
              <a:rPr lang="cs-CZ" dirty="0" smtClean="0"/>
              <a:t>Nebylo by špatné pořádat kurz k práci s tímto programem.Já s počítačem ve své profesi nepracuji proto to neumím.</a:t>
            </a:r>
          </a:p>
          <a:p>
            <a:r>
              <a:rPr lang="cs-CZ" dirty="0" smtClean="0"/>
              <a:t>Účetní uzávěrka.</a:t>
            </a:r>
          </a:p>
          <a:p>
            <a:r>
              <a:rPr lang="cs-CZ" dirty="0" smtClean="0"/>
              <a:t>Program neznám.</a:t>
            </a:r>
          </a:p>
          <a:p>
            <a:r>
              <a:rPr lang="pt-BR" dirty="0" smtClean="0"/>
              <a:t>Kde a jak se dá pořídit?</a:t>
            </a:r>
            <a:endParaRPr lang="cs-CZ" dirty="0" smtClean="0"/>
          </a:p>
          <a:p>
            <a:r>
              <a:rPr lang="cs-CZ" dirty="0" smtClean="0"/>
              <a:t>Eso jsem začal používat, pak mi zkolaboval totálně </a:t>
            </a:r>
            <a:r>
              <a:rPr lang="cs-CZ" dirty="0" err="1" smtClean="0"/>
              <a:t>comp</a:t>
            </a:r>
            <a:r>
              <a:rPr lang="cs-CZ" dirty="0" smtClean="0"/>
              <a:t>. Při pořízení nového </a:t>
            </a:r>
            <a:r>
              <a:rPr lang="cs-CZ" dirty="0" err="1" smtClean="0"/>
              <a:t>compu</a:t>
            </a:r>
            <a:r>
              <a:rPr lang="cs-CZ" dirty="0" smtClean="0"/>
              <a:t> jsem to znova </a:t>
            </a:r>
            <a:r>
              <a:rPr lang="cs-CZ" dirty="0" err="1" smtClean="0"/>
              <a:t>nenaistaloval</a:t>
            </a:r>
            <a:r>
              <a:rPr lang="cs-CZ" dirty="0" smtClean="0"/>
              <a:t>, ani nevím proč. Dělám to ručně.</a:t>
            </a:r>
          </a:p>
          <a:p>
            <a:r>
              <a:rPr lang="cs-CZ" dirty="0" smtClean="0"/>
              <a:t>Účetnictví si nechávám zpracovávat placenou účetní.</a:t>
            </a:r>
          </a:p>
          <a:p>
            <a:r>
              <a:rPr lang="cs-CZ" dirty="0" smtClean="0"/>
              <a:t>Pokud by bylo nutné přejít na podvojné účetnictví, určitě </a:t>
            </a:r>
            <a:r>
              <a:rPr lang="cs-CZ" dirty="0" err="1" smtClean="0"/>
              <a:t>bysme</a:t>
            </a:r>
            <a:r>
              <a:rPr lang="cs-CZ" dirty="0" smtClean="0"/>
              <a:t> ESO využili, v současné době mi daňová evidence v Pohodě vyhovuje víc. Agendu oddílu vedeme v Excelu a dotace se dají snadno vyplnit ve Wordu.</a:t>
            </a:r>
          </a:p>
          <a:p>
            <a:r>
              <a:rPr lang="cs-CZ" dirty="0" smtClean="0"/>
              <a:t>Strašlivě zastaralé, některé ovládací prvky jsou velmi špatně použitelné (např. vkládání položky typu datum: zkuste třeba 01.09.2013 přepsat na 31.10.2013 –budete rejdit kursorem tam a zpět jako…diví. Dlouhý vývojový cyklus, žádné novinky, pomalá nebo spíše žádná reakce na připomínky. „Aktuální“ (skoro je mi trapné to slovo použít) verze 3.0.0.122 je snad z roku 2008. Testované pouze v jediném prostředí  –např. má problémy, když je spuštěno na systému v jiném jazyce než českém, nepoužívá </a:t>
            </a:r>
            <a:r>
              <a:rPr lang="cs-CZ" dirty="0" err="1" smtClean="0"/>
              <a:t>Unicode</a:t>
            </a:r>
            <a:r>
              <a:rPr lang="cs-CZ" dirty="0" smtClean="0"/>
              <a:t> apod. Nefunguje dobře pod Linuxem, sice lze rozběhnout ve </a:t>
            </a:r>
            <a:r>
              <a:rPr lang="cs-CZ" dirty="0" err="1" smtClean="0"/>
              <a:t>Wine</a:t>
            </a:r>
            <a:r>
              <a:rPr lang="cs-CZ" dirty="0" smtClean="0"/>
              <a:t>, ale konfigurace je velmi bolestivá a např. díky závislosti na </a:t>
            </a:r>
            <a:r>
              <a:rPr lang="cs-CZ" dirty="0" err="1" smtClean="0"/>
              <a:t>system</a:t>
            </a:r>
            <a:r>
              <a:rPr lang="cs-CZ" dirty="0" smtClean="0"/>
              <a:t> </a:t>
            </a:r>
            <a:r>
              <a:rPr lang="cs-CZ" dirty="0" err="1" smtClean="0"/>
              <a:t>locale</a:t>
            </a:r>
            <a:r>
              <a:rPr lang="cs-CZ" dirty="0" smtClean="0"/>
              <a:t> (natvrdo očekává české nastavení formátů) se velice špatně nastavuje. Používání Dotací je neintuitivní, spolu se systémem desátků zasílaných A-</a:t>
            </a:r>
            <a:r>
              <a:rPr lang="cs-CZ" dirty="0" err="1" smtClean="0"/>
              <a:t>TOMu</a:t>
            </a:r>
            <a:r>
              <a:rPr lang="cs-CZ" dirty="0" smtClean="0"/>
              <a:t> je málo přehledné přechodem na webové rozhraní se </a:t>
            </a:r>
            <a:r>
              <a:rPr lang="cs-CZ" dirty="0" err="1" smtClean="0"/>
              <a:t>usability</a:t>
            </a:r>
            <a:r>
              <a:rPr lang="cs-CZ" dirty="0" smtClean="0"/>
              <a:t> ještě více zhorší (jako je tomu typicky v případě přechodu ze </a:t>
            </a:r>
            <a:r>
              <a:rPr lang="cs-CZ" dirty="0" err="1" smtClean="0"/>
              <a:t>standalone</a:t>
            </a:r>
            <a:r>
              <a:rPr lang="cs-CZ" dirty="0" smtClean="0"/>
              <a:t> GUI na web GUI) </a:t>
            </a:r>
          </a:p>
          <a:p>
            <a:endParaRPr lang="cs-CZ" dirty="0" smtClean="0"/>
          </a:p>
          <a:p>
            <a:endParaRPr lang="cs-CZ" dirty="0" smtClean="0"/>
          </a:p>
          <a:p>
            <a:endParaRPr lang="cs-CZ" dirty="0" smtClean="0"/>
          </a:p>
          <a:p>
            <a:endParaRPr lang="cs-CZ" dirty="0" smtClean="0"/>
          </a:p>
          <a:p>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88640"/>
            <a:ext cx="8229600" cy="6336704"/>
          </a:xfrm>
        </p:spPr>
        <p:txBody>
          <a:bodyPr>
            <a:normAutofit fontScale="55000" lnSpcReduction="20000"/>
          </a:bodyPr>
          <a:lstStyle/>
          <a:p>
            <a:r>
              <a:rPr lang="cs-CZ" dirty="0" err="1" smtClean="0"/>
              <a:t>Prestoze</a:t>
            </a:r>
            <a:r>
              <a:rPr lang="cs-CZ" dirty="0" smtClean="0"/>
              <a:t> jsem mela s Esem </a:t>
            </a:r>
            <a:r>
              <a:rPr lang="cs-CZ" dirty="0" err="1" smtClean="0"/>
              <a:t>problemy</a:t>
            </a:r>
            <a:r>
              <a:rPr lang="cs-CZ" dirty="0" smtClean="0"/>
              <a:t>, tak se mi zda v </a:t>
            </a:r>
            <a:r>
              <a:rPr lang="cs-CZ" dirty="0" err="1" smtClean="0"/>
              <a:t>porovnani</a:t>
            </a:r>
            <a:r>
              <a:rPr lang="cs-CZ" dirty="0" smtClean="0"/>
              <a:t> s </a:t>
            </a:r>
            <a:r>
              <a:rPr lang="cs-CZ" dirty="0" err="1" smtClean="0"/>
              <a:t>jinymi</a:t>
            </a:r>
            <a:r>
              <a:rPr lang="cs-CZ" dirty="0" smtClean="0"/>
              <a:t> </a:t>
            </a:r>
            <a:r>
              <a:rPr lang="cs-CZ" dirty="0" err="1" smtClean="0"/>
              <a:t>ucetnimi</a:t>
            </a:r>
            <a:r>
              <a:rPr lang="cs-CZ" dirty="0" smtClean="0"/>
              <a:t> programy, </a:t>
            </a:r>
            <a:r>
              <a:rPr lang="cs-CZ" dirty="0" err="1" smtClean="0"/>
              <a:t>ktere</a:t>
            </a:r>
            <a:r>
              <a:rPr lang="cs-CZ" dirty="0" smtClean="0"/>
              <a:t> jsem </a:t>
            </a:r>
            <a:r>
              <a:rPr lang="cs-CZ" dirty="0" err="1" smtClean="0"/>
              <a:t>zkousela</a:t>
            </a:r>
            <a:r>
              <a:rPr lang="cs-CZ" dirty="0" smtClean="0"/>
              <a:t>, </a:t>
            </a:r>
            <a:r>
              <a:rPr lang="cs-CZ" dirty="0" err="1" smtClean="0"/>
              <a:t>dobre</a:t>
            </a:r>
            <a:r>
              <a:rPr lang="cs-CZ" dirty="0" smtClean="0"/>
              <a:t> </a:t>
            </a:r>
            <a:r>
              <a:rPr lang="cs-CZ" dirty="0" err="1" smtClean="0"/>
              <a:t>zvladnutelny</a:t>
            </a:r>
            <a:r>
              <a:rPr lang="cs-CZ" dirty="0" smtClean="0"/>
              <a:t>.</a:t>
            </a:r>
          </a:p>
          <a:p>
            <a:r>
              <a:rPr lang="cs-CZ" dirty="0" smtClean="0"/>
              <a:t>Provést změny v souladu s účetními předpisy a především připomínkami revizní komise.</a:t>
            </a:r>
          </a:p>
          <a:p>
            <a:r>
              <a:rPr lang="cs-CZ" dirty="0" smtClean="0"/>
              <a:t>ESO zatím nepoužívám jsme malý oddíl fungujeme rok a já se teprve seznamuji s chodem oddílu a celé organizace. Zpočátku ne. Poslala jsem vyplněný list.  Až další členy jsem </a:t>
            </a:r>
            <a:r>
              <a:rPr lang="cs-CZ" dirty="0" err="1" smtClean="0"/>
              <a:t>doregistrovala</a:t>
            </a:r>
            <a:r>
              <a:rPr lang="cs-CZ" dirty="0" smtClean="0"/>
              <a:t> přes </a:t>
            </a:r>
            <a:r>
              <a:rPr lang="cs-CZ" dirty="0" err="1" smtClean="0"/>
              <a:t>el.evidenci</a:t>
            </a:r>
            <a:r>
              <a:rPr lang="cs-CZ" dirty="0" smtClean="0"/>
              <a:t>.</a:t>
            </a:r>
          </a:p>
          <a:p>
            <a:r>
              <a:rPr lang="cs-CZ" dirty="0" smtClean="0"/>
              <a:t>Nepoužívám  (zatím) žádný účetní program, je pro mě pohodlnější vše účtovat „propiskou“ do účetní knihy. Možná ale, že </a:t>
            </a:r>
            <a:r>
              <a:rPr lang="cs-CZ" dirty="0" err="1" smtClean="0"/>
              <a:t>žačnu</a:t>
            </a:r>
            <a:r>
              <a:rPr lang="cs-CZ" dirty="0" smtClean="0"/>
              <a:t>…někdy.</a:t>
            </a:r>
          </a:p>
          <a:p>
            <a:r>
              <a:rPr lang="cs-CZ" dirty="0" smtClean="0"/>
              <a:t>Pracuji v jiném účetním programu, učit se další je pro mne  obtížné a vzhledem k frekvenci použití (obvykle dělám na začátku roku evidenci, během roku (tj. obvykle 2x) dotace a cca v dubnu najednou účetnictví za loňský rok)  nepraktické, páč v něm nemám praxi, vždycky za tu dobu půlku zapomenu a nemám ho „v ruce“, tudíž práce v něm je obtížná a pomalá.- Vyhovuje Vám? (Ano/Ne) Viděla jsem ho kdysi na začátku (2005?), tenkrát byl (nebo alespoň účetní část mnohem obtížnější a méně „vychytaný“ než mnou používaný software. Dnešní verze neznám, tudíž sek nim nemohu vyjádřit.</a:t>
            </a:r>
          </a:p>
          <a:p>
            <a:r>
              <a:rPr lang="cs-CZ" dirty="0" smtClean="0"/>
              <a:t>Vedeme pouze jednoduché účetnictví (a je to pro nás „nejjednodušší“).</a:t>
            </a:r>
          </a:p>
          <a:p>
            <a:r>
              <a:rPr lang="cs-CZ" dirty="0" smtClean="0"/>
              <a:t>Doposud nepoužíváme, se současnou verzí ESA nejsme spokojeni. Když jsme zkoušeli využívat ESO před pár lety, narazili jsme na pár drobností, které nás odradily. Jde zejména o možnost síťové práce více uživatelů. Jeden člen oddílu zodpovědný za Majetek, druhý za účetnictví. </a:t>
            </a:r>
          </a:p>
          <a:p>
            <a:r>
              <a:rPr lang="cs-CZ" dirty="0" smtClean="0"/>
              <a:t>Hodilo by se spíše školení na tento program.</a:t>
            </a:r>
          </a:p>
          <a:p>
            <a:r>
              <a:rPr lang="cs-CZ" dirty="0" smtClean="0"/>
              <a:t>nedovedu si to představit v praxi, autoři úplně plně nepronikli do práce a hospodaření oddílů, takže je to běh na dlouhou trať. </a:t>
            </a:r>
          </a:p>
          <a:p>
            <a:endParaRPr lang="cs-CZ" dirty="0" smtClean="0"/>
          </a:p>
          <a:p>
            <a:endParaRPr lang="cs-CZ" dirty="0" smtClean="0"/>
          </a:p>
          <a:p>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6408712"/>
          </a:xfrm>
        </p:spPr>
        <p:txBody>
          <a:bodyPr>
            <a:normAutofit fontScale="55000" lnSpcReduction="20000"/>
          </a:bodyPr>
          <a:lstStyle/>
          <a:p>
            <a:r>
              <a:rPr lang="cs-CZ" dirty="0" smtClean="0"/>
              <a:t>Zpracovávám pouze jednoduché účetnictví a jsem zvyklý dělat to dlouhá léta ve vlastních </a:t>
            </a:r>
            <a:r>
              <a:rPr lang="cs-CZ" dirty="0" err="1" smtClean="0"/>
              <a:t>excelovských</a:t>
            </a:r>
            <a:r>
              <a:rPr lang="cs-CZ" dirty="0" smtClean="0"/>
              <a:t> tabulkách.- Vyhovuje Vám? (Ano/Ne) Nikdy jsem ho neviděl, ale mám představu o jiných účetních programech (Money S3, Pohoda, MRP Slušovice, …), takže předpokládám, že je tam spousta věcí, které bych nevyužil. Něco jiného by samozřejmě bylo, kdybych zpracovával podvojné účetnictví, využíval účtové osnovy, vystavoval větší množství faktur, apod. To bych se o něj určitě více zajímal. ESO v novém - </a:t>
            </a:r>
            <a:r>
              <a:rPr lang="cs-CZ" dirty="0" err="1" smtClean="0"/>
              <a:t>nedokáži</a:t>
            </a:r>
            <a:r>
              <a:rPr lang="cs-CZ" dirty="0" smtClean="0"/>
              <a:t> odpovědět, ale pokud už se bude něco nového tvořit, mělo by to být přínosem i pro ústředí, tedy data co tam povinně oddíly uloží aby jste byli schopni sami v programu zpracovat. Pokud to bude jen dobrovolná volba oddílu a někdo Vám to bude dávat v ESU, jiný v pohodě a jiný v </a:t>
            </a:r>
            <a:r>
              <a:rPr lang="cs-CZ" dirty="0" err="1" smtClean="0"/>
              <a:t>excelu</a:t>
            </a:r>
            <a:r>
              <a:rPr lang="cs-CZ" dirty="0" smtClean="0"/>
              <a:t>, a vy to budete muset opět vyzobávat a plnit do dalších a dalších přehledových tabulek, tak mi to přijde jako mrhání penězi i časem. Takže rozhodující pro nový systém bude opravdu procento oddílů, které je využívají. Pokud už budete něco nového zadávat, mělo by to opravdu být dostupné na webu, pokud možné bez instalace do konkrétního PC a plně propojené s dosavadní elektronickou registraci s možnosti vlastních tiskových výstupu dle potřeb oddílu.</a:t>
            </a:r>
          </a:p>
          <a:p>
            <a:r>
              <a:rPr lang="cs-CZ" dirty="0" smtClean="0"/>
              <a:t>Vyhovuje  nám již dvacet let jednoduchý způsob vedení oddílového účetnictví v námi používané dosavadní formě.Účetnictví vedeme po staru. Hlavně si myslíme, že elektronické účetnictví by bylo pro naši hospodářku časově daleko náročnější a nechtěla by nám ho dělat.</a:t>
            </a:r>
          </a:p>
          <a:p>
            <a:r>
              <a:rPr lang="cs-CZ" dirty="0" smtClean="0"/>
              <a:t>Po vzniku ESA jsme krátce program využívali, ale jelikož nám nejpoužívanější (evidence, třídění…) nevyhovovalo zůstali jsme u databáze Excelu, kde většinu agendy vedeme. </a:t>
            </a:r>
          </a:p>
          <a:p>
            <a:r>
              <a:rPr lang="cs-CZ" dirty="0" smtClean="0"/>
              <a:t>Podpora UTF </a:t>
            </a:r>
            <a:r>
              <a:rPr lang="cs-CZ" smtClean="0"/>
              <a:t>– 8.</a:t>
            </a:r>
            <a:endParaRPr lang="cs-CZ" dirty="0" smtClean="0"/>
          </a:p>
          <a:p>
            <a:r>
              <a:rPr lang="cs-CZ" dirty="0" err="1" smtClean="0"/>
              <a:t>Přitítám</a:t>
            </a:r>
            <a:r>
              <a:rPr lang="cs-CZ" dirty="0" smtClean="0"/>
              <a:t> systém webové aplikace.</a:t>
            </a:r>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88640"/>
            <a:ext cx="8229600" cy="6408712"/>
          </a:xfrm>
        </p:spPr>
        <p:txBody>
          <a:bodyPr>
            <a:normAutofit fontScale="55000" lnSpcReduction="20000"/>
          </a:bodyPr>
          <a:lstStyle/>
          <a:p>
            <a:r>
              <a:rPr lang="cs-CZ" dirty="0" smtClean="0"/>
              <a:t>Dnes už to bez ESA neumíme dělat, trochu moc jsme si na něj zvykli. uvítali bychom ještě obdobný modul jako jsou akce, ale s evidencí docházky na schůzky. Vím, že to jde teoreticky udělat i přes akce, ale pak se to motá, Není to však něco na čem naše spokojenost stojí. Také by se nám hodilo mít možnost k instruktorům a vedoucím připojit </a:t>
            </a:r>
            <a:r>
              <a:rPr lang="cs-CZ" dirty="0" err="1" smtClean="0"/>
              <a:t>sken</a:t>
            </a:r>
            <a:r>
              <a:rPr lang="cs-CZ" dirty="0" smtClean="0"/>
              <a:t> jejich osvědčení o kvalifikaci, bylo by to po ruce. Taky by se hodilo, kdyby k dotacím bylo možno připojit doklady z více let a tudíž by se mělo nějak dát přetáhnout dotaci do jiného roku. Dotace nadací jsou často na více let, nebo od listopadu do června a bylo by fajn mít možnost sledovat čerpání po celou dobu. Nám, ale to budeme asi výjimka, by se hodila i mzdová agenda. No a hlavně zamýšlené propojení s evidencí a dotacemi ústředí a možnost přístupu online je super. Hospodář by třeba měl možnost vkládat, ale na data a sestavy by se mohli dívat i jiní vedoucí. To by bylo </a:t>
            </a:r>
            <a:r>
              <a:rPr lang="cs-CZ" dirty="0" err="1" smtClean="0"/>
              <a:t>supr</a:t>
            </a:r>
            <a:r>
              <a:rPr lang="cs-CZ" dirty="0" smtClean="0"/>
              <a:t>.</a:t>
            </a:r>
            <a:br>
              <a:rPr lang="cs-CZ" dirty="0" smtClean="0"/>
            </a:br>
            <a:r>
              <a:rPr lang="cs-CZ" dirty="0" smtClean="0"/>
              <a:t>Tak ať odpovědi slouží.</a:t>
            </a:r>
          </a:p>
          <a:p>
            <a:r>
              <a:rPr lang="cs-CZ" dirty="0" smtClean="0"/>
              <a:t>Uvítali bychom "v novém programu" ESO možnost v programu obhospodařovat téměř veškerou agendu oddílu s možností zasílání informací a dotací přímo z ústředí. A také bychom uvítaly možnost přímého tisku pokladních příjmových a výdajových dokladů ve formátu A6. Při letošní revizi oddílu 17. 3. 2013 nám bylo doporučeno přejít od roku 2013  na klasický peněžní deník – zjednodušené účetnictví. Důvodem byly nesrovnalosti (finanční rozdíly)  ročních účetních formulářích, přestože se domnívám, že jednotlivé položky účtuji správně. Uvítal bych radu či pomoc s odstraněním tohoto problému.</a:t>
            </a:r>
          </a:p>
          <a:p>
            <a:r>
              <a:rPr lang="cs-CZ" dirty="0" smtClean="0"/>
              <a:t>Jednotnou šablonu, návod, jaké účetní kódy používat pro jaké typy akcí. Např. Jedeme na výlet na Hrad. Jak rozdělit cestovní náklady, vstupné, občerstvení, jiné drobné náklady spojené s výletem, doporučení banky, typu účtu, kde účet organizace není zatížený vysokými poplatky za vedení účtu, výběry, atd.</a:t>
            </a:r>
          </a:p>
          <a:p>
            <a:r>
              <a:rPr lang="cs-CZ" dirty="0" smtClean="0"/>
              <a:t>používal bych ho, třeba když by přišla povinná "</a:t>
            </a:r>
            <a:r>
              <a:rPr lang="cs-CZ" dirty="0" err="1" smtClean="0"/>
              <a:t>podvojka</a:t>
            </a:r>
            <a:r>
              <a:rPr lang="cs-CZ" dirty="0" smtClean="0"/>
              <a:t>„.</a:t>
            </a:r>
          </a:p>
          <a:p>
            <a:r>
              <a:rPr lang="cs-CZ" dirty="0" smtClean="0"/>
              <a:t>dosud nevyužívám, z důvodu pracovního vytížení.</a:t>
            </a:r>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6336704"/>
          </a:xfrm>
        </p:spPr>
        <p:txBody>
          <a:bodyPr/>
          <a:lstStyle/>
          <a:p>
            <a:r>
              <a:rPr lang="cs-CZ" dirty="0" smtClean="0"/>
              <a:t>Do jisté míry ano, výstupy k daňovému přiznání jsou téměř jediné, které využívám. Ostatní agendu si vedu většinou v Excelu, protože ESO vyžaduje opravdu precizní zadávání všech záznamů, jednotlivé moduly nejsou propojené a při pokusu doinstalovat propojení banky a pokladny se mi vymazaly všechny původní data. Při pokusu zaznamenat vše k jedné akci tak, aby správně vyšel rozpočet, jsem dospěla k jednodušší zaběhané variantě v Excelu.</a:t>
            </a:r>
          </a:p>
          <a:p>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af 5"/>
          <p:cNvGraphicFramePr/>
          <p:nvPr/>
        </p:nvGraphicFramePr>
        <p:xfrm>
          <a:off x="107504" y="116632"/>
          <a:ext cx="8928992" cy="66247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 3"/>
          <p:cNvGraphicFramePr/>
          <p:nvPr/>
        </p:nvGraphicFramePr>
        <p:xfrm>
          <a:off x="107504" y="116632"/>
          <a:ext cx="8928992" cy="66247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normAutofit/>
          </a:bodyPr>
          <a:lstStyle/>
          <a:p>
            <a:r>
              <a:rPr lang="cs-CZ" sz="4000" dirty="0" smtClean="0"/>
              <a:t>Které moduly v ESU využíváte?</a:t>
            </a:r>
            <a:endParaRPr lang="cs-CZ" sz="4000" dirty="0"/>
          </a:p>
        </p:txBody>
      </p:sp>
      <p:sp>
        <p:nvSpPr>
          <p:cNvPr id="3" name="Zástupný symbol pro obsah 2"/>
          <p:cNvSpPr>
            <a:spLocks noGrp="1"/>
          </p:cNvSpPr>
          <p:nvPr>
            <p:ph idx="1"/>
          </p:nvPr>
        </p:nvSpPr>
        <p:spPr>
          <a:xfrm>
            <a:off x="457200" y="1600200"/>
            <a:ext cx="8229600" cy="4781128"/>
          </a:xfrm>
        </p:spPr>
        <p:txBody>
          <a:bodyPr>
            <a:normAutofit fontScale="77500" lnSpcReduction="20000"/>
          </a:bodyPr>
          <a:lstStyle/>
          <a:p>
            <a:r>
              <a:rPr lang="cs-CZ" dirty="0" smtClean="0"/>
              <a:t>Účetnictví (57x)</a:t>
            </a:r>
            <a:endParaRPr lang="cs-CZ" dirty="0" smtClean="0"/>
          </a:p>
          <a:p>
            <a:r>
              <a:rPr lang="cs-CZ" dirty="0" smtClean="0"/>
              <a:t>Dotace</a:t>
            </a:r>
          </a:p>
          <a:p>
            <a:r>
              <a:rPr lang="cs-CZ" dirty="0" smtClean="0"/>
              <a:t>Daňová evidence</a:t>
            </a:r>
          </a:p>
          <a:p>
            <a:r>
              <a:rPr lang="cs-CZ" dirty="0" smtClean="0"/>
              <a:t>Členové</a:t>
            </a:r>
          </a:p>
          <a:p>
            <a:r>
              <a:rPr lang="cs-CZ" dirty="0" smtClean="0"/>
              <a:t>Akce</a:t>
            </a:r>
          </a:p>
          <a:p>
            <a:r>
              <a:rPr lang="cs-CZ" dirty="0" smtClean="0"/>
              <a:t>Formuláře</a:t>
            </a:r>
          </a:p>
          <a:p>
            <a:r>
              <a:rPr lang="cs-CZ" dirty="0" smtClean="0"/>
              <a:t>Cestovní náklady</a:t>
            </a:r>
          </a:p>
          <a:p>
            <a:r>
              <a:rPr lang="cs-CZ" dirty="0" smtClean="0"/>
              <a:t>Majetek</a:t>
            </a:r>
          </a:p>
          <a:p>
            <a:r>
              <a:rPr lang="cs-CZ" dirty="0" smtClean="0"/>
              <a:t>Stav základny</a:t>
            </a:r>
          </a:p>
          <a:p>
            <a:r>
              <a:rPr lang="cs-CZ" dirty="0" smtClean="0"/>
              <a:t>Kniha jízd</a:t>
            </a:r>
          </a:p>
          <a:p>
            <a:r>
              <a:rPr lang="cs-CZ" dirty="0" smtClean="0"/>
              <a:t>Schůzky</a:t>
            </a:r>
          </a:p>
          <a:p>
            <a:r>
              <a:rPr lang="cs-CZ" dirty="0" smtClean="0"/>
              <a:t>Žádné (2x)</a:t>
            </a:r>
            <a:endParaRPr lang="cs-CZ"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 3"/>
          <p:cNvGraphicFramePr/>
          <p:nvPr/>
        </p:nvGraphicFramePr>
        <p:xfrm>
          <a:off x="107504" y="116632"/>
          <a:ext cx="8856984" cy="65527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 3"/>
          <p:cNvGraphicFramePr/>
          <p:nvPr/>
        </p:nvGraphicFramePr>
        <p:xfrm>
          <a:off x="107504" y="116632"/>
          <a:ext cx="8928992" cy="66247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88640"/>
            <a:ext cx="8229600" cy="850106"/>
          </a:xfrm>
        </p:spPr>
        <p:txBody>
          <a:bodyPr>
            <a:normAutofit/>
          </a:bodyPr>
          <a:lstStyle/>
          <a:p>
            <a:r>
              <a:rPr lang="cs-CZ" sz="4000" dirty="0" smtClean="0"/>
              <a:t>Pokud ANO, tak jaký?</a:t>
            </a:r>
            <a:endParaRPr lang="cs-CZ" sz="4000" dirty="0"/>
          </a:p>
        </p:txBody>
      </p:sp>
      <p:sp>
        <p:nvSpPr>
          <p:cNvPr id="3" name="Zástupný symbol pro obsah 2"/>
          <p:cNvSpPr>
            <a:spLocks noGrp="1"/>
          </p:cNvSpPr>
          <p:nvPr>
            <p:ph idx="1"/>
          </p:nvPr>
        </p:nvSpPr>
        <p:spPr>
          <a:xfrm>
            <a:off x="457200" y="1124744"/>
            <a:ext cx="8229600" cy="5472608"/>
          </a:xfrm>
        </p:spPr>
        <p:txBody>
          <a:bodyPr>
            <a:noAutofit/>
          </a:bodyPr>
          <a:lstStyle/>
          <a:p>
            <a:r>
              <a:rPr lang="cs-CZ" sz="1600" dirty="0" smtClean="0"/>
              <a:t>Tabulkový program Excel – 12x</a:t>
            </a:r>
          </a:p>
          <a:p>
            <a:r>
              <a:rPr lang="cs-CZ" sz="1600" dirty="0" smtClean="0"/>
              <a:t>Tichý Ježek – 4x</a:t>
            </a:r>
          </a:p>
          <a:p>
            <a:r>
              <a:rPr lang="cs-CZ" sz="1600" dirty="0" smtClean="0"/>
              <a:t>Pohoda – 3x</a:t>
            </a:r>
          </a:p>
          <a:p>
            <a:r>
              <a:rPr lang="cs-CZ" sz="1600" dirty="0" smtClean="0"/>
              <a:t>Pohoda Money 3S – 2x</a:t>
            </a:r>
          </a:p>
          <a:p>
            <a:r>
              <a:rPr lang="cs-CZ" sz="1600" dirty="0" err="1" smtClean="0"/>
              <a:t>Účto</a:t>
            </a:r>
            <a:r>
              <a:rPr lang="cs-CZ" sz="1600" dirty="0" smtClean="0"/>
              <a:t> – 3x</a:t>
            </a:r>
          </a:p>
          <a:p>
            <a:r>
              <a:rPr lang="cs-CZ" sz="1600" dirty="0" smtClean="0"/>
              <a:t>STEREO </a:t>
            </a:r>
          </a:p>
          <a:p>
            <a:r>
              <a:rPr lang="cs-CZ" sz="1600" dirty="0" err="1" smtClean="0"/>
              <a:t>Schuster</a:t>
            </a:r>
            <a:r>
              <a:rPr lang="cs-CZ" sz="1600" dirty="0" smtClean="0"/>
              <a:t> </a:t>
            </a:r>
          </a:p>
          <a:p>
            <a:r>
              <a:rPr lang="cs-CZ" sz="1600" dirty="0" smtClean="0"/>
              <a:t>Jsem zvyklá na papírovou formu</a:t>
            </a:r>
          </a:p>
          <a:p>
            <a:r>
              <a:rPr lang="cs-CZ" sz="1600" dirty="0" smtClean="0"/>
              <a:t>jednoduché účetnictví</a:t>
            </a:r>
          </a:p>
          <a:p>
            <a:r>
              <a:rPr lang="cs-CZ" sz="1600" dirty="0" err="1" smtClean="0"/>
              <a:t>Premier</a:t>
            </a:r>
            <a:r>
              <a:rPr lang="cs-CZ" sz="1600" dirty="0" smtClean="0"/>
              <a:t> systém</a:t>
            </a:r>
          </a:p>
          <a:p>
            <a:r>
              <a:rPr lang="cs-CZ" sz="1600" dirty="0" smtClean="0"/>
              <a:t>Žádný</a:t>
            </a:r>
          </a:p>
          <a:p>
            <a:r>
              <a:rPr lang="cs-CZ" sz="1600" dirty="0" smtClean="0"/>
              <a:t>Kolega mi kdysi udělal PD a používám jej dodnes.</a:t>
            </a:r>
          </a:p>
          <a:p>
            <a:r>
              <a:rPr lang="cs-CZ" sz="1600" dirty="0" smtClean="0"/>
              <a:t>Na míru pro účetní,upravený pro turistický oddíl.</a:t>
            </a:r>
          </a:p>
          <a:p>
            <a:r>
              <a:rPr lang="cs-CZ" sz="1600" dirty="0" smtClean="0"/>
              <a:t>V našem hospodaření nám zatím vyhovuje ručně psaný peněžní deník dříve vydaný Asociací. </a:t>
            </a:r>
          </a:p>
          <a:p>
            <a:r>
              <a:rPr lang="cs-CZ" sz="1600" dirty="0" smtClean="0"/>
              <a:t>Aktuálně uvažuji o využívání programu ESO. </a:t>
            </a:r>
          </a:p>
          <a:p>
            <a:r>
              <a:rPr lang="cs-CZ" sz="1600" dirty="0" smtClean="0"/>
              <a:t>Naše účetní má svůj, nevím jaký, ale vyhovuje.</a:t>
            </a:r>
          </a:p>
          <a:p>
            <a:r>
              <a:rPr lang="cs-CZ" sz="1600" dirty="0" smtClean="0"/>
              <a:t>Máme tradiční pokladnu s elektronickým peněžním deníkem, běžný, ale transparentní účet a materiálovou Zelenou kartu. Vše </a:t>
            </a:r>
            <a:r>
              <a:rPr lang="cs-CZ" sz="1600" dirty="0" err="1" smtClean="0"/>
              <a:t>odkontrolováno</a:t>
            </a:r>
            <a:r>
              <a:rPr lang="cs-CZ" sz="1600" dirty="0" smtClean="0"/>
              <a:t> Čistým </a:t>
            </a:r>
            <a:r>
              <a:rPr lang="cs-CZ" sz="1600" dirty="0" err="1" smtClean="0"/>
              <a:t>Tomíkem</a:t>
            </a:r>
            <a:r>
              <a:rPr lang="cs-CZ" sz="1600" dirty="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 3"/>
          <p:cNvGraphicFramePr/>
          <p:nvPr/>
        </p:nvGraphicFramePr>
        <p:xfrm>
          <a:off x="107504" y="116632"/>
          <a:ext cx="8928992" cy="66247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Pokud jste v předchozí otázce zaškrtli NE, uveďte důvod.</a:t>
            </a:r>
            <a:endParaRPr lang="cs-CZ" dirty="0"/>
          </a:p>
        </p:txBody>
      </p:sp>
      <p:sp>
        <p:nvSpPr>
          <p:cNvPr id="3" name="Zástupný symbol pro obsah 2"/>
          <p:cNvSpPr>
            <a:spLocks noGrp="1"/>
          </p:cNvSpPr>
          <p:nvPr>
            <p:ph idx="1"/>
          </p:nvPr>
        </p:nvSpPr>
        <p:spPr>
          <a:xfrm>
            <a:off x="457200" y="1484784"/>
            <a:ext cx="4042792" cy="4824536"/>
          </a:xfrm>
        </p:spPr>
        <p:txBody>
          <a:bodyPr>
            <a:noAutofit/>
          </a:bodyPr>
          <a:lstStyle/>
          <a:p>
            <a:r>
              <a:rPr lang="cs-CZ" sz="1600" dirty="0" smtClean="0"/>
              <a:t>Ještě nebyl čas se tím zabývat,snad někdy příště.</a:t>
            </a:r>
          </a:p>
          <a:p>
            <a:r>
              <a:rPr lang="cs-CZ" sz="1600" dirty="0" smtClean="0"/>
              <a:t>Nefungovalo to.</a:t>
            </a:r>
          </a:p>
          <a:p>
            <a:r>
              <a:rPr lang="cs-CZ" sz="1600" dirty="0" smtClean="0"/>
              <a:t>Nevím. Poslal jsem na ústředí elektronický seznam členů oddílu a Ondra </a:t>
            </a:r>
            <a:r>
              <a:rPr lang="cs-CZ" sz="1600" dirty="0" err="1" smtClean="0"/>
              <a:t>Šejtka</a:t>
            </a:r>
            <a:r>
              <a:rPr lang="cs-CZ" sz="1600" dirty="0" smtClean="0"/>
              <a:t> to za nás  udělal a převedl do elektronické evidence členů.</a:t>
            </a:r>
          </a:p>
          <a:p>
            <a:r>
              <a:rPr lang="cs-CZ" sz="1600" dirty="0" smtClean="0"/>
              <a:t>Nešlo mi to </a:t>
            </a:r>
            <a:r>
              <a:rPr lang="cs-CZ" sz="1600" dirty="0" smtClean="0">
                <a:sym typeface="Wingdings" pitchFamily="2" charset="2"/>
              </a:rPr>
              <a:t></a:t>
            </a:r>
          </a:p>
          <a:p>
            <a:r>
              <a:rPr lang="cs-CZ" sz="1600" dirty="0" smtClean="0"/>
              <a:t>Nefungovalo to - nedostatečné znalosti práce s výpočetní technikou.</a:t>
            </a:r>
          </a:p>
          <a:p>
            <a:r>
              <a:rPr lang="cs-CZ" sz="1600" dirty="0" smtClean="0"/>
              <a:t>Jsme staronový oddíl.</a:t>
            </a:r>
          </a:p>
          <a:p>
            <a:r>
              <a:rPr lang="cs-CZ" sz="1600" dirty="0" smtClean="0"/>
              <a:t>Nevím co je webové rozhraní. Jsem zvyklá na psanou podobu evidence.</a:t>
            </a:r>
          </a:p>
          <a:p>
            <a:r>
              <a:rPr lang="cs-CZ" sz="1600" dirty="0" smtClean="0"/>
              <a:t>Vyhovuje papírová forma.</a:t>
            </a:r>
          </a:p>
          <a:p>
            <a:r>
              <a:rPr lang="cs-CZ" sz="1600" dirty="0" smtClean="0"/>
              <a:t>Naše činnost byla zahájena před 1 rokem, jsme malý oddíl a teprve se učím vést oddíl. </a:t>
            </a:r>
          </a:p>
        </p:txBody>
      </p:sp>
      <p:sp>
        <p:nvSpPr>
          <p:cNvPr id="4" name="Zástupný symbol pro obsah 2"/>
          <p:cNvSpPr txBox="1">
            <a:spLocks/>
          </p:cNvSpPr>
          <p:nvPr/>
        </p:nvSpPr>
        <p:spPr>
          <a:xfrm>
            <a:off x="4499992" y="1556792"/>
            <a:ext cx="4042792" cy="4752528"/>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Nepodařilo se nám správně napsat heslo.</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Přihlásili jsme je pouze elektronicky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Nedokázala jsem se přihlásit.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Jako vždycky jsem po roce nevěděla, kam jsem si zapsala hesla a přihlašovací údaje atd. Seznam členů mám trvale jako doc. Soubor v počítači, upravit je záležitostí cca 5 min.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Poslal jsem na ústředí elektronický seznam členů oddílu a Ondra </a:t>
            </a:r>
            <a:r>
              <a:rPr kumimoji="0" lang="cs-CZ" sz="1600" b="0" i="0" u="none" strike="noStrike" kern="1200" cap="none" spc="0" normalizeH="0" baseline="0" noProof="0" dirty="0" err="1" smtClean="0">
                <a:ln>
                  <a:noFill/>
                </a:ln>
                <a:solidFill>
                  <a:schemeClr val="tx1"/>
                </a:solidFill>
                <a:effectLst/>
                <a:uLnTx/>
                <a:uFillTx/>
                <a:latin typeface="+mn-lt"/>
                <a:ea typeface="+mn-ea"/>
                <a:cs typeface="+mn-cs"/>
              </a:rPr>
              <a:t>Šejtka</a:t>
            </a:r>
            <a:r>
              <a:rPr kumimoji="0" lang="cs-CZ" sz="1600" b="0" i="0" u="none" strike="noStrike" kern="1200" cap="none" spc="0" normalizeH="0" baseline="0" noProof="0" dirty="0" smtClean="0">
                <a:ln>
                  <a:noFill/>
                </a:ln>
                <a:solidFill>
                  <a:schemeClr val="tx1"/>
                </a:solidFill>
                <a:effectLst/>
                <a:uLnTx/>
                <a:uFillTx/>
                <a:latin typeface="+mn-lt"/>
                <a:ea typeface="+mn-ea"/>
                <a:cs typeface="+mn-cs"/>
              </a:rPr>
              <a:t> to za nás  udělal a převedl do elektronické evidence členů.</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Jsem zvyklá na písemnou podobu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Neučení na papírovou formu.</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Přihlásíme na rok 2014.</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cs-CZ" sz="1600" b="0" i="0" u="none" strike="noStrike" kern="1200" cap="none" spc="0" normalizeH="0" baseline="0" noProof="0" dirty="0" smtClean="0">
                <a:ln>
                  <a:noFill/>
                </a:ln>
                <a:solidFill>
                  <a:schemeClr val="tx1"/>
                </a:solidFill>
                <a:effectLst/>
                <a:uLnTx/>
                <a:uFillTx/>
                <a:latin typeface="+mn-lt"/>
                <a:ea typeface="+mn-ea"/>
                <a:cs typeface="+mn-cs"/>
              </a:rPr>
              <a:t>Není to moc uživatelsky příjemné.</a:t>
            </a:r>
          </a:p>
          <a:p>
            <a:pPr marL="342900" indent="-342900">
              <a:spcBef>
                <a:spcPct val="20000"/>
              </a:spcBef>
              <a:buFont typeface="Arial" pitchFamily="34" charset="0"/>
              <a:buChar char="•"/>
            </a:pPr>
            <a:r>
              <a:rPr lang="cs-CZ" sz="1600" dirty="0" smtClean="0"/>
              <a:t>V letošním roce mám problémy s počítačem .</a:t>
            </a:r>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1935</Words>
  <Application>Microsoft Office PowerPoint</Application>
  <PresentationFormat>Předvádění na obrazovce (4:3)</PresentationFormat>
  <Paragraphs>112</Paragraphs>
  <Slides>17</Slides>
  <Notes>0</Notes>
  <HiddenSlides>0</HiddenSlides>
  <MMClips>0</MMClips>
  <ScaleCrop>false</ScaleCrop>
  <HeadingPairs>
    <vt:vector size="4" baseType="variant">
      <vt:variant>
        <vt:lpstr>Motiv</vt:lpstr>
      </vt:variant>
      <vt:variant>
        <vt:i4>1</vt:i4>
      </vt:variant>
      <vt:variant>
        <vt:lpstr>Nadpisy snímků</vt:lpstr>
      </vt:variant>
      <vt:variant>
        <vt:i4>17</vt:i4>
      </vt:variant>
    </vt:vector>
  </HeadingPairs>
  <TitlesOfParts>
    <vt:vector size="18" baseType="lpstr">
      <vt:lpstr>Motiv sady Office</vt:lpstr>
      <vt:lpstr>Dotazník k ESU</vt:lpstr>
      <vt:lpstr>Snímek 2</vt:lpstr>
      <vt:lpstr>Snímek 3</vt:lpstr>
      <vt:lpstr>Které moduly v ESU využíváte?</vt:lpstr>
      <vt:lpstr>Snímek 5</vt:lpstr>
      <vt:lpstr>Snímek 6</vt:lpstr>
      <vt:lpstr>Pokud ANO, tak jaký?</vt:lpstr>
      <vt:lpstr>Snímek 8</vt:lpstr>
      <vt:lpstr>Pokud jste v předchozí otázce zaškrtli NE, uveďte důvod.</vt:lpstr>
      <vt:lpstr>Snímek 10</vt:lpstr>
      <vt:lpstr>Máte jinou poznámku k ESU?</vt:lpstr>
      <vt:lpstr>Snímek 12</vt:lpstr>
      <vt:lpstr>Snímek 13</vt:lpstr>
      <vt:lpstr>Snímek 14</vt:lpstr>
      <vt:lpstr>Snímek 15</vt:lpstr>
      <vt:lpstr>Snímek 16</vt:lpstr>
      <vt:lpstr>Snímek 17</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Hušek</dc:creator>
  <cp:lastModifiedBy>Hušek</cp:lastModifiedBy>
  <cp:revision>27</cp:revision>
  <dcterms:created xsi:type="dcterms:W3CDTF">2013-10-08T12:53:14Z</dcterms:created>
  <dcterms:modified xsi:type="dcterms:W3CDTF">2013-10-11T10:43:39Z</dcterms:modified>
</cp:coreProperties>
</file>